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6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</p:sldIdLst>
  <p:sldSz cy="6858000" cx="12192000"/>
  <p:notesSz cx="6858000" cy="9144000"/>
  <p:embeddedFontLst>
    <p:embeddedFont>
      <p:font typeface="Montserrat"/>
      <p:regular r:id="rId26"/>
      <p:bold r:id="rId27"/>
      <p:italic r:id="rId28"/>
      <p:boldItalic r:id="rId29"/>
    </p:embeddedFont>
    <p:embeddedFont>
      <p:font typeface="Montserrat Medium"/>
      <p:regular r:id="rId30"/>
      <p:bold r:id="rId31"/>
      <p:italic r:id="rId32"/>
      <p:boldItalic r:id="rId33"/>
    </p:embeddedFont>
    <p:embeddedFont>
      <p:font typeface="Montserrat Light"/>
      <p:regular r:id="rId34"/>
      <p:bold r:id="rId35"/>
      <p:italic r:id="rId36"/>
      <p:boldItalic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38" roundtripDataSignature="AMtx7mhTFquN7chA0Jtv828IaoTIOsBWC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A9FBDB5A-2F18-41BD-99E8-E220AE3A73C7}">
  <a:tblStyle styleId="{A9FBDB5A-2F18-41BD-99E8-E220AE3A73C7}" styleName="Table_0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Montserrat-regular.fntdata"/><Relationship Id="rId25" Type="http://schemas.openxmlformats.org/officeDocument/2006/relationships/slide" Target="slides/slide19.xml"/><Relationship Id="rId28" Type="http://schemas.openxmlformats.org/officeDocument/2006/relationships/font" Target="fonts/Montserrat-italic.fntdata"/><Relationship Id="rId27" Type="http://schemas.openxmlformats.org/officeDocument/2006/relationships/font" Target="fonts/Montserrat-bold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Montserrat-bold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MontserratMedium-bold.fntdata"/><Relationship Id="rId30" Type="http://schemas.openxmlformats.org/officeDocument/2006/relationships/font" Target="fonts/MontserratMedium-regular.fntdata"/><Relationship Id="rId11" Type="http://schemas.openxmlformats.org/officeDocument/2006/relationships/slide" Target="slides/slide5.xml"/><Relationship Id="rId33" Type="http://schemas.openxmlformats.org/officeDocument/2006/relationships/font" Target="fonts/MontserratMedium-boldItalic.fntdata"/><Relationship Id="rId10" Type="http://schemas.openxmlformats.org/officeDocument/2006/relationships/slide" Target="slides/slide4.xml"/><Relationship Id="rId32" Type="http://schemas.openxmlformats.org/officeDocument/2006/relationships/font" Target="fonts/MontserratMedium-italic.fntdata"/><Relationship Id="rId13" Type="http://schemas.openxmlformats.org/officeDocument/2006/relationships/slide" Target="slides/slide7.xml"/><Relationship Id="rId35" Type="http://schemas.openxmlformats.org/officeDocument/2006/relationships/font" Target="fonts/MontserratLight-bold.fntdata"/><Relationship Id="rId12" Type="http://schemas.openxmlformats.org/officeDocument/2006/relationships/slide" Target="slides/slide6.xml"/><Relationship Id="rId34" Type="http://schemas.openxmlformats.org/officeDocument/2006/relationships/font" Target="fonts/MontserratLight-regular.fntdata"/><Relationship Id="rId15" Type="http://schemas.openxmlformats.org/officeDocument/2006/relationships/slide" Target="slides/slide9.xml"/><Relationship Id="rId37" Type="http://schemas.openxmlformats.org/officeDocument/2006/relationships/font" Target="fonts/MontserratLight-boldItalic.fntdata"/><Relationship Id="rId14" Type="http://schemas.openxmlformats.org/officeDocument/2006/relationships/slide" Target="slides/slide8.xml"/><Relationship Id="rId36" Type="http://schemas.openxmlformats.org/officeDocument/2006/relationships/font" Target="fonts/MontserratLight-italic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38" Type="http://customschemas.google.com/relationships/presentationmetadata" Target="meta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JP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ec19cf28f2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1" name="Google Shape;161;gec19cf28f2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ec19034aaf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3" name="Google Shape;263;gec19034aaf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ec19034aaf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4" name="Google Shape;274;gec19034aaf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ec19034aaf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5" name="Google Shape;285;gec19034aaf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ec19034aaf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7" name="Google Shape;297;gec19034aaf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ec19034aaf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0" name="Google Shape;310;gec19034aaf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ec19034aaf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1" name="Google Shape;321;gec19034aaf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ec19034aaf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2" name="Google Shape;332;gec19034aaf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ea621aff91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2" name="Google Shape;342;gea621aff91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ea621aff91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0" name="Google Shape;350;gea621aff91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ec19034aaf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1" name="Google Shape;361;gec19034aaf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ec19cf28f2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1" name="Google Shape;171;gec19cf28f2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ec19cf28f2_0_2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4" name="Google Shape;184;gec19cf28f2_0_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e303433d13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8" name="Google Shape;198;ge303433d13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e8f9044e0b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1" name="Google Shape;211;ge8f9044e0b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ec19034aa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2" name="Google Shape;222;gec19034aa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ec19034aaf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3" name="Google Shape;233;gec19034aaf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ea621aff9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4" name="Google Shape;244;gea621aff9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ea621aff91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2" name="Google Shape;252;gea621aff91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9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9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28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2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2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9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29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2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2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2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ec19cf28f2_0_99"/>
          <p:cNvSpPr txBox="1"/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gec19cf28f2_0_99"/>
          <p:cNvSpPr txBox="1"/>
          <p:nvPr>
            <p:ph idx="1" type="subTitle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93" name="Google Shape;93;gec19cf28f2_0_99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gec19cf28f2_0_99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gec19cf28f2_0_99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ec19cf28f2_0_105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gec19cf28f2_0_105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gec19cf28f2_0_105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ec19cf28f2_0_109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gec19cf28f2_0_109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3" name="Google Shape;103;gec19cf28f2_0_109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gec19cf28f2_0_109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gec19cf28f2_0_109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ec19cf28f2_0_115"/>
          <p:cNvSpPr txBox="1"/>
          <p:nvPr>
            <p:ph type="title"/>
          </p:nvPr>
        </p:nvSpPr>
        <p:spPr>
          <a:xfrm>
            <a:off x="831850" y="1709738"/>
            <a:ext cx="10515600" cy="2852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gec19cf28f2_0_115"/>
          <p:cNvSpPr txBox="1"/>
          <p:nvPr>
            <p:ph idx="1" type="body"/>
          </p:nvPr>
        </p:nvSpPr>
        <p:spPr>
          <a:xfrm>
            <a:off x="831850" y="4589463"/>
            <a:ext cx="10515600" cy="15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09" name="Google Shape;109;gec19cf28f2_0_115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gec19cf28f2_0_115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gec19cf28f2_0_115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ec19cf28f2_0_121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gec19cf28f2_0_121"/>
          <p:cNvSpPr txBox="1"/>
          <p:nvPr>
            <p:ph idx="1" type="body"/>
          </p:nvPr>
        </p:nvSpPr>
        <p:spPr>
          <a:xfrm>
            <a:off x="838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5" name="Google Shape;115;gec19cf28f2_0_121"/>
          <p:cNvSpPr txBox="1"/>
          <p:nvPr>
            <p:ph idx="2" type="body"/>
          </p:nvPr>
        </p:nvSpPr>
        <p:spPr>
          <a:xfrm>
            <a:off x="6172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6" name="Google Shape;116;gec19cf28f2_0_121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gec19cf28f2_0_121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gec19cf28f2_0_121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ec19cf28f2_0_128"/>
          <p:cNvSpPr txBox="1"/>
          <p:nvPr>
            <p:ph type="title"/>
          </p:nvPr>
        </p:nvSpPr>
        <p:spPr>
          <a:xfrm>
            <a:off x="839788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gec19cf28f2_0_128"/>
          <p:cNvSpPr txBox="1"/>
          <p:nvPr>
            <p:ph idx="1" type="body"/>
          </p:nvPr>
        </p:nvSpPr>
        <p:spPr>
          <a:xfrm>
            <a:off x="839788" y="1681163"/>
            <a:ext cx="51579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22" name="Google Shape;122;gec19cf28f2_0_128"/>
          <p:cNvSpPr txBox="1"/>
          <p:nvPr>
            <p:ph idx="2" type="body"/>
          </p:nvPr>
        </p:nvSpPr>
        <p:spPr>
          <a:xfrm>
            <a:off x="839788" y="2505075"/>
            <a:ext cx="5157900" cy="36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3" name="Google Shape;123;gec19cf28f2_0_128"/>
          <p:cNvSpPr txBox="1"/>
          <p:nvPr>
            <p:ph idx="3" type="body"/>
          </p:nvPr>
        </p:nvSpPr>
        <p:spPr>
          <a:xfrm>
            <a:off x="6172200" y="1681163"/>
            <a:ext cx="51831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24" name="Google Shape;124;gec19cf28f2_0_128"/>
          <p:cNvSpPr txBox="1"/>
          <p:nvPr>
            <p:ph idx="4" type="body"/>
          </p:nvPr>
        </p:nvSpPr>
        <p:spPr>
          <a:xfrm>
            <a:off x="6172200" y="2505075"/>
            <a:ext cx="5183100" cy="36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5" name="Google Shape;125;gec19cf28f2_0_128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gec19cf28f2_0_128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gec19cf28f2_0_128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ec19cf28f2_0_137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" name="Google Shape;130;gec19cf28f2_0_137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gec19cf28f2_0_137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gec19cf28f2_0_137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ec19cf28f2_0_142"/>
          <p:cNvSpPr txBox="1"/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gec19cf28f2_0_142"/>
          <p:cNvSpPr txBox="1"/>
          <p:nvPr>
            <p:ph idx="1" type="body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136" name="Google Shape;136;gec19cf28f2_0_142"/>
          <p:cNvSpPr txBox="1"/>
          <p:nvPr>
            <p:ph idx="2" type="body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37" name="Google Shape;137;gec19cf28f2_0_142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gec19cf28f2_0_142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9" name="Google Shape;139;gec19cf28f2_0_142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2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2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ec19cf28f2_0_149"/>
          <p:cNvSpPr txBox="1"/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gec19cf28f2_0_149"/>
          <p:cNvSpPr/>
          <p:nvPr>
            <p:ph idx="2" type="pic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</p:sp>
      <p:sp>
        <p:nvSpPr>
          <p:cNvPr id="143" name="Google Shape;143;gec19cf28f2_0_149"/>
          <p:cNvSpPr txBox="1"/>
          <p:nvPr>
            <p:ph idx="1" type="body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44" name="Google Shape;144;gec19cf28f2_0_149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" name="Google Shape;145;gec19cf28f2_0_149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6" name="Google Shape;146;gec19cf28f2_0_149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ec19cf28f2_0_156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9" name="Google Shape;149;gec19cf28f2_0_156"/>
          <p:cNvSpPr txBox="1"/>
          <p:nvPr>
            <p:ph idx="1" type="body"/>
          </p:nvPr>
        </p:nvSpPr>
        <p:spPr>
          <a:xfrm rot="5400000">
            <a:off x="3920400" y="-1256575"/>
            <a:ext cx="4351200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0" name="Google Shape;150;gec19cf28f2_0_156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1" name="Google Shape;151;gec19cf28f2_0_156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2" name="Google Shape;152;gec19cf28f2_0_156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ec19cf28f2_0_162"/>
          <p:cNvSpPr txBox="1"/>
          <p:nvPr>
            <p:ph type="title"/>
          </p:nvPr>
        </p:nvSpPr>
        <p:spPr>
          <a:xfrm rot="5400000">
            <a:off x="7133400" y="1956625"/>
            <a:ext cx="5811900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5" name="Google Shape;155;gec19cf28f2_0_162"/>
          <p:cNvSpPr txBox="1"/>
          <p:nvPr>
            <p:ph idx="1" type="body"/>
          </p:nvPr>
        </p:nvSpPr>
        <p:spPr>
          <a:xfrm rot="5400000">
            <a:off x="1799400" y="-596075"/>
            <a:ext cx="5811900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6" name="Google Shape;156;gec19cf28f2_0_162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7" name="Google Shape;157;gec19cf28f2_0_162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8" name="Google Shape;158;gec19cf28f2_0_162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2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20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" name="Google Shape;28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21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21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4" name="Google Shape;34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2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22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22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1" name="Google Shape;41;p2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3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23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7" name="Google Shape;47;p23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" name="Google Shape;48;p23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9" name="Google Shape;49;p23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0" name="Google Shape;50;p2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2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6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6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26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2" name="Google Shape;62;p2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2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7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7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27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2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2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JP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8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JP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ec19cf28f2_0_93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6" name="Google Shape;86;gec19cf28f2_0_93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" name="Google Shape;87;gec19cf28f2_0_93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" name="Google Shape;88;gec19cf28f2_0_93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" name="Google Shape;89;gec19cf28f2_0_93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JP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Relationship Id="rId4" Type="http://schemas.openxmlformats.org/officeDocument/2006/relationships/image" Target="../media/image1.jpg"/><Relationship Id="rId5" Type="http://schemas.openxmlformats.org/officeDocument/2006/relationships/image" Target="../media/image12.png"/><Relationship Id="rId6" Type="http://schemas.openxmlformats.org/officeDocument/2006/relationships/image" Target="../media/image1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Relationship Id="rId4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Relationship Id="rId4" Type="http://schemas.openxmlformats.org/officeDocument/2006/relationships/image" Target="../media/image2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Relationship Id="rId4" Type="http://schemas.openxmlformats.org/officeDocument/2006/relationships/image" Target="../media/image25.png"/><Relationship Id="rId5" Type="http://schemas.openxmlformats.org/officeDocument/2006/relationships/image" Target="../media/image2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Relationship Id="rId4" Type="http://schemas.openxmlformats.org/officeDocument/2006/relationships/image" Target="../media/image2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Relationship Id="rId4" Type="http://schemas.openxmlformats.org/officeDocument/2006/relationships/image" Target="../media/image2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.png"/><Relationship Id="rId4" Type="http://schemas.openxmlformats.org/officeDocument/2006/relationships/image" Target="../media/image1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9.jpg"/><Relationship Id="rId4" Type="http://schemas.openxmlformats.org/officeDocument/2006/relationships/image" Target="../media/image17.png"/><Relationship Id="rId5" Type="http://schemas.openxmlformats.org/officeDocument/2006/relationships/hyperlink" Target="http://aiforindonesia.org/" TargetMode="External"/><Relationship Id="rId6" Type="http://schemas.openxmlformats.org/officeDocument/2006/relationships/image" Target="../media/image1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Relationship Id="rId4" Type="http://schemas.openxmlformats.org/officeDocument/2006/relationships/image" Target="../media/image11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jpg"/><Relationship Id="rId4" Type="http://schemas.openxmlformats.org/officeDocument/2006/relationships/image" Target="../media/image13.png"/><Relationship Id="rId5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Relationship Id="rId4" Type="http://schemas.openxmlformats.org/officeDocument/2006/relationships/image" Target="../media/image2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ec19cf28f2_0_84"/>
          <p:cNvSpPr txBox="1"/>
          <p:nvPr/>
        </p:nvSpPr>
        <p:spPr>
          <a:xfrm>
            <a:off x="2655667" y="4065267"/>
            <a:ext cx="6075600" cy="18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100"/>
              <a:buFont typeface="Arial"/>
              <a:buNone/>
            </a:pPr>
            <a:r>
              <a:rPr b="1" lang="en-JP" sz="5100">
                <a:solidFill>
                  <a:srgbClr val="DC2811"/>
                </a:solidFill>
              </a:rPr>
              <a:t>Data </a:t>
            </a:r>
            <a:r>
              <a:rPr b="1" lang="en-JP" sz="5100">
                <a:solidFill>
                  <a:schemeClr val="dk1"/>
                </a:solidFill>
              </a:rPr>
              <a:t>Preprocessing</a:t>
            </a:r>
            <a:endParaRPr b="1" i="0" sz="5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4" name="Google Shape;164;gec19cf28f2_0_84"/>
          <p:cNvPicPr preferRelativeResize="0"/>
          <p:nvPr/>
        </p:nvPicPr>
        <p:blipFill rotWithShape="1">
          <a:blip r:embed="rId3">
            <a:alphaModFix/>
          </a:blip>
          <a:srcRect b="46760" l="0" r="0" t="0"/>
          <a:stretch/>
        </p:blipFill>
        <p:spPr>
          <a:xfrm>
            <a:off x="-55367" y="5527467"/>
            <a:ext cx="2058033" cy="12474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gec19cf28f2_0_84"/>
          <p:cNvPicPr preferRelativeResize="0"/>
          <p:nvPr/>
        </p:nvPicPr>
        <p:blipFill rotWithShape="1">
          <a:blip r:embed="rId3">
            <a:alphaModFix/>
          </a:blip>
          <a:srcRect b="46760" l="0" r="0" t="0"/>
          <a:stretch/>
        </p:blipFill>
        <p:spPr>
          <a:xfrm>
            <a:off x="10235567" y="5527467"/>
            <a:ext cx="2058033" cy="12474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gec19cf28f2_0_8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24867" y="464833"/>
            <a:ext cx="5337206" cy="35572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gec19cf28f2_0_8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679358" y="363233"/>
            <a:ext cx="2221911" cy="6433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gec19cf28f2_0_8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-1102832">
            <a:off x="-400398" y="854201"/>
            <a:ext cx="2748102" cy="1645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ec19034aaf_0_20"/>
          <p:cNvSpPr/>
          <p:nvPr/>
        </p:nvSpPr>
        <p:spPr>
          <a:xfrm>
            <a:off x="10845267" y="6328100"/>
            <a:ext cx="1095600" cy="530100"/>
          </a:xfrm>
          <a:prstGeom prst="round2SameRect">
            <a:avLst>
              <a:gd fmla="val 42852" name="adj1"/>
              <a:gd fmla="val 0" name="adj2"/>
            </a:avLst>
          </a:prstGeom>
          <a:solidFill>
            <a:srgbClr val="FFDA6E"/>
          </a:solidFill>
          <a:ln cap="flat" cmpd="sng" w="9525">
            <a:solidFill>
              <a:srgbClr val="FFDA6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gec19034aaf_0_20"/>
          <p:cNvSpPr txBox="1"/>
          <p:nvPr/>
        </p:nvSpPr>
        <p:spPr>
          <a:xfrm>
            <a:off x="10861633" y="6346900"/>
            <a:ext cx="1286700" cy="492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020"/>
              </a:srgbClr>
            </a:outerShdw>
          </a:effectLst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i="0" lang="en-JP" sz="16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Page 0</a:t>
            </a:r>
            <a:r>
              <a:rPr lang="en-JP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7</a:t>
            </a:r>
            <a:endParaRPr i="0" sz="16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67" name="Google Shape;267;gec19034aaf_0_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679358" y="363233"/>
            <a:ext cx="2221911" cy="64338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8" name="Google Shape;268;gec19034aaf_0_20"/>
          <p:cNvCxnSpPr/>
          <p:nvPr/>
        </p:nvCxnSpPr>
        <p:spPr>
          <a:xfrm flipH="1" rot="10800000">
            <a:off x="0" y="1207400"/>
            <a:ext cx="6342300" cy="12900"/>
          </a:xfrm>
          <a:prstGeom prst="straightConnector1">
            <a:avLst/>
          </a:prstGeom>
          <a:noFill/>
          <a:ln cap="flat" cmpd="sng" w="28575">
            <a:solidFill>
              <a:srgbClr val="00B4CE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69" name="Google Shape;269;gec19034aaf_0_20"/>
          <p:cNvSpPr txBox="1"/>
          <p:nvPr/>
        </p:nvSpPr>
        <p:spPr>
          <a:xfrm>
            <a:off x="609601" y="1817175"/>
            <a:ext cx="7313100" cy="257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JP">
                <a:solidFill>
                  <a:srgbClr val="202122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Data transformation</a:t>
            </a:r>
            <a:r>
              <a:rPr lang="en-JP">
                <a:solidFill>
                  <a:srgbClr val="202122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is the process of converting data from one format or structure into another format or structure.</a:t>
            </a:r>
            <a:endParaRPr>
              <a:solidFill>
                <a:srgbClr val="202122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02122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lang="en-JP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Purpose :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lang="en-JP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To transform data into form that can be learned easier by computer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lang="en-JP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To simplify data by decreasing its value scale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lang="en-JP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To standardize data type (categorical or numerical)</a:t>
            </a:r>
            <a:endParaRPr>
              <a:solidFill>
                <a:srgbClr val="202122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0" name="Google Shape;270;gec19034aaf_0_20"/>
          <p:cNvSpPr txBox="1"/>
          <p:nvPr/>
        </p:nvSpPr>
        <p:spPr>
          <a:xfrm>
            <a:off x="609600" y="580333"/>
            <a:ext cx="75513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lang="en-JP" sz="3200">
                <a:solidFill>
                  <a:srgbClr val="00B4CE"/>
                </a:solidFill>
              </a:rPr>
              <a:t>Data Transformation</a:t>
            </a:r>
            <a:endParaRPr b="1" i="0" sz="3200" u="none" cap="none" strike="noStrike">
              <a:solidFill>
                <a:srgbClr val="00B4C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1" name="Google Shape;271;gec19034aaf_0_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39951" y="2550575"/>
            <a:ext cx="3992150" cy="29941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ec19034aaf_0_31"/>
          <p:cNvSpPr/>
          <p:nvPr/>
        </p:nvSpPr>
        <p:spPr>
          <a:xfrm>
            <a:off x="10845267" y="6328100"/>
            <a:ext cx="1095600" cy="530100"/>
          </a:xfrm>
          <a:prstGeom prst="round2SameRect">
            <a:avLst>
              <a:gd fmla="val 42852" name="adj1"/>
              <a:gd fmla="val 0" name="adj2"/>
            </a:avLst>
          </a:prstGeom>
          <a:solidFill>
            <a:srgbClr val="FFDA6E"/>
          </a:solidFill>
          <a:ln cap="flat" cmpd="sng" w="9525">
            <a:solidFill>
              <a:srgbClr val="FFDA6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gec19034aaf_0_31"/>
          <p:cNvSpPr txBox="1"/>
          <p:nvPr/>
        </p:nvSpPr>
        <p:spPr>
          <a:xfrm>
            <a:off x="10861633" y="6346900"/>
            <a:ext cx="1286700" cy="492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020"/>
              </a:srgbClr>
            </a:outerShdw>
          </a:effectLst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i="0" lang="en-JP" sz="16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Page 0</a:t>
            </a:r>
            <a:r>
              <a:rPr lang="en-JP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8</a:t>
            </a:r>
            <a:endParaRPr i="0" sz="16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78" name="Google Shape;278;gec19034aaf_0_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679358" y="363233"/>
            <a:ext cx="2221911" cy="64338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9" name="Google Shape;279;gec19034aaf_0_31"/>
          <p:cNvCxnSpPr/>
          <p:nvPr/>
        </p:nvCxnSpPr>
        <p:spPr>
          <a:xfrm flipH="1" rot="10800000">
            <a:off x="0" y="1207400"/>
            <a:ext cx="6342300" cy="12900"/>
          </a:xfrm>
          <a:prstGeom prst="straightConnector1">
            <a:avLst/>
          </a:prstGeom>
          <a:noFill/>
          <a:ln cap="flat" cmpd="sng" w="28575">
            <a:solidFill>
              <a:srgbClr val="00B4CE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80" name="Google Shape;280;gec19034aaf_0_31"/>
          <p:cNvSpPr txBox="1"/>
          <p:nvPr/>
        </p:nvSpPr>
        <p:spPr>
          <a:xfrm>
            <a:off x="609601" y="1817175"/>
            <a:ext cx="7313100" cy="16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JP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The idea is to make all features that contain categorical data for having numerical information. Generally there are 2 methods that can be used: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AutoNum type="arabicPeriod"/>
            </a:pPr>
            <a:r>
              <a:rPr lang="en-JP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Label Encoder 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AutoNum type="arabicPeriod"/>
            </a:pPr>
            <a:r>
              <a:rPr lang="en-JP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One Hot Encoder</a:t>
            </a:r>
            <a:endParaRPr b="1">
              <a:solidFill>
                <a:srgbClr val="202122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1" name="Google Shape;281;gec19034aaf_0_31"/>
          <p:cNvSpPr txBox="1"/>
          <p:nvPr/>
        </p:nvSpPr>
        <p:spPr>
          <a:xfrm>
            <a:off x="609600" y="580333"/>
            <a:ext cx="75513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lang="en-JP" sz="3200">
                <a:solidFill>
                  <a:srgbClr val="00B4CE"/>
                </a:solidFill>
              </a:rPr>
              <a:t>Data Transformation (categorical)</a:t>
            </a:r>
            <a:endParaRPr b="1" i="0" sz="3200" u="none" cap="none" strike="noStrike">
              <a:solidFill>
                <a:srgbClr val="00B4C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2" name="Google Shape;282;gec19034aaf_0_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56485" y="2821594"/>
            <a:ext cx="3640014" cy="33799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ec19034aaf_0_42"/>
          <p:cNvSpPr/>
          <p:nvPr/>
        </p:nvSpPr>
        <p:spPr>
          <a:xfrm>
            <a:off x="10845267" y="6328100"/>
            <a:ext cx="1095600" cy="530100"/>
          </a:xfrm>
          <a:prstGeom prst="round2SameRect">
            <a:avLst>
              <a:gd fmla="val 42852" name="adj1"/>
              <a:gd fmla="val 0" name="adj2"/>
            </a:avLst>
          </a:prstGeom>
          <a:solidFill>
            <a:srgbClr val="FFDA6E"/>
          </a:solidFill>
          <a:ln cap="flat" cmpd="sng" w="9525">
            <a:solidFill>
              <a:srgbClr val="FFDA6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" name="Google Shape;288;gec19034aaf_0_42"/>
          <p:cNvSpPr txBox="1"/>
          <p:nvPr/>
        </p:nvSpPr>
        <p:spPr>
          <a:xfrm>
            <a:off x="10861633" y="6346900"/>
            <a:ext cx="1286700" cy="492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020"/>
              </a:srgbClr>
            </a:outerShdw>
          </a:effectLst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i="0" lang="en-JP" sz="16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Page </a:t>
            </a:r>
            <a:r>
              <a:rPr lang="en-JP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09</a:t>
            </a:r>
            <a:endParaRPr i="0" sz="16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89" name="Google Shape;289;gec19034aaf_0_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679358" y="363233"/>
            <a:ext cx="2221911" cy="64338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0" name="Google Shape;290;gec19034aaf_0_42"/>
          <p:cNvCxnSpPr/>
          <p:nvPr/>
        </p:nvCxnSpPr>
        <p:spPr>
          <a:xfrm flipH="1" rot="10800000">
            <a:off x="0" y="1207400"/>
            <a:ext cx="6342300" cy="12900"/>
          </a:xfrm>
          <a:prstGeom prst="straightConnector1">
            <a:avLst/>
          </a:prstGeom>
          <a:noFill/>
          <a:ln cap="flat" cmpd="sng" w="28575">
            <a:solidFill>
              <a:srgbClr val="00B4CE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91" name="Google Shape;291;gec19034aaf_0_42"/>
          <p:cNvSpPr txBox="1"/>
          <p:nvPr/>
        </p:nvSpPr>
        <p:spPr>
          <a:xfrm>
            <a:off x="609600" y="580333"/>
            <a:ext cx="75513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lang="en-JP" sz="3200">
                <a:solidFill>
                  <a:srgbClr val="00B4CE"/>
                </a:solidFill>
              </a:rPr>
              <a:t>Data Transformation (categorical)</a:t>
            </a:r>
            <a:endParaRPr b="1" i="0" sz="3200" u="none" cap="none" strike="noStrike">
              <a:solidFill>
                <a:srgbClr val="00B4C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2" name="Google Shape;292;gec19034aaf_0_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99720" y="2120248"/>
            <a:ext cx="3962284" cy="279204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gec19034aaf_0_4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30005" y="2120249"/>
            <a:ext cx="3962283" cy="2625968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gec19034aaf_0_42"/>
          <p:cNvSpPr txBox="1"/>
          <p:nvPr/>
        </p:nvSpPr>
        <p:spPr>
          <a:xfrm>
            <a:off x="4986786" y="5228200"/>
            <a:ext cx="2038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JP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Label Encoder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ec19034aaf_0_55"/>
          <p:cNvSpPr/>
          <p:nvPr/>
        </p:nvSpPr>
        <p:spPr>
          <a:xfrm>
            <a:off x="10845267" y="6328100"/>
            <a:ext cx="1095600" cy="530100"/>
          </a:xfrm>
          <a:prstGeom prst="round2SameRect">
            <a:avLst>
              <a:gd fmla="val 42852" name="adj1"/>
              <a:gd fmla="val 0" name="adj2"/>
            </a:avLst>
          </a:prstGeom>
          <a:solidFill>
            <a:srgbClr val="FFDA6E"/>
          </a:solidFill>
          <a:ln cap="flat" cmpd="sng" w="9525">
            <a:solidFill>
              <a:srgbClr val="FFDA6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gec19034aaf_0_55"/>
          <p:cNvSpPr txBox="1"/>
          <p:nvPr/>
        </p:nvSpPr>
        <p:spPr>
          <a:xfrm>
            <a:off x="10861633" y="6346900"/>
            <a:ext cx="1286700" cy="492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020"/>
              </a:srgbClr>
            </a:outerShdw>
          </a:effectLst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i="0" lang="en-JP" sz="16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Page </a:t>
            </a:r>
            <a:r>
              <a:rPr lang="en-JP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10</a:t>
            </a:r>
            <a:endParaRPr i="0" sz="16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01" name="Google Shape;301;gec19034aaf_0_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679358" y="363233"/>
            <a:ext cx="2221911" cy="64338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2" name="Google Shape;302;gec19034aaf_0_55"/>
          <p:cNvCxnSpPr/>
          <p:nvPr/>
        </p:nvCxnSpPr>
        <p:spPr>
          <a:xfrm flipH="1" rot="10800000">
            <a:off x="0" y="1207400"/>
            <a:ext cx="6342300" cy="12900"/>
          </a:xfrm>
          <a:prstGeom prst="straightConnector1">
            <a:avLst/>
          </a:prstGeom>
          <a:noFill/>
          <a:ln cap="flat" cmpd="sng" w="28575">
            <a:solidFill>
              <a:srgbClr val="00B4CE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3" name="Google Shape;303;gec19034aaf_0_55"/>
          <p:cNvSpPr txBox="1"/>
          <p:nvPr/>
        </p:nvSpPr>
        <p:spPr>
          <a:xfrm>
            <a:off x="609600" y="580333"/>
            <a:ext cx="75513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lang="en-JP" sz="3200">
                <a:solidFill>
                  <a:srgbClr val="00B4CE"/>
                </a:solidFill>
              </a:rPr>
              <a:t>Data Transformation (categorical)</a:t>
            </a:r>
            <a:endParaRPr b="1" i="0" sz="3200" u="none" cap="none" strike="noStrike">
              <a:solidFill>
                <a:srgbClr val="00B4C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gec19034aaf_0_55"/>
          <p:cNvSpPr/>
          <p:nvPr/>
        </p:nvSpPr>
        <p:spPr>
          <a:xfrm>
            <a:off x="5712397" y="3423627"/>
            <a:ext cx="321600" cy="187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7E6E6"/>
          </a:solidFill>
          <a:ln cap="flat" cmpd="sng" w="9525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5" name="Google Shape;305;gec19034aaf_0_55"/>
          <p:cNvSpPr txBox="1"/>
          <p:nvPr/>
        </p:nvSpPr>
        <p:spPr>
          <a:xfrm>
            <a:off x="4993762" y="5199185"/>
            <a:ext cx="1809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JP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One Hot Encoder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6" name="Google Shape;306;gec19034aaf_0_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49556" y="2092570"/>
            <a:ext cx="4008492" cy="285911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gec19034aaf_0_5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38434" y="2432538"/>
            <a:ext cx="4830259" cy="22021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ec19034aaf_0_70"/>
          <p:cNvSpPr/>
          <p:nvPr/>
        </p:nvSpPr>
        <p:spPr>
          <a:xfrm>
            <a:off x="10845267" y="6328100"/>
            <a:ext cx="1095600" cy="530100"/>
          </a:xfrm>
          <a:prstGeom prst="round2SameRect">
            <a:avLst>
              <a:gd fmla="val 42852" name="adj1"/>
              <a:gd fmla="val 0" name="adj2"/>
            </a:avLst>
          </a:prstGeom>
          <a:solidFill>
            <a:srgbClr val="FFDA6E"/>
          </a:solidFill>
          <a:ln cap="flat" cmpd="sng" w="9525">
            <a:solidFill>
              <a:srgbClr val="FFDA6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" name="Google Shape;313;gec19034aaf_0_70"/>
          <p:cNvSpPr txBox="1"/>
          <p:nvPr/>
        </p:nvSpPr>
        <p:spPr>
          <a:xfrm>
            <a:off x="10861633" y="6346900"/>
            <a:ext cx="1286700" cy="492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020"/>
              </a:srgbClr>
            </a:outerShdw>
          </a:effectLst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i="0" lang="en-JP" sz="16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Page </a:t>
            </a:r>
            <a:r>
              <a:rPr lang="en-JP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11</a:t>
            </a:r>
            <a:endParaRPr i="0" sz="16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14" name="Google Shape;314;gec19034aaf_0_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679358" y="363233"/>
            <a:ext cx="2221911" cy="64338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5" name="Google Shape;315;gec19034aaf_0_70"/>
          <p:cNvCxnSpPr/>
          <p:nvPr/>
        </p:nvCxnSpPr>
        <p:spPr>
          <a:xfrm flipH="1" rot="10800000">
            <a:off x="0" y="1207400"/>
            <a:ext cx="6342300" cy="12900"/>
          </a:xfrm>
          <a:prstGeom prst="straightConnector1">
            <a:avLst/>
          </a:prstGeom>
          <a:noFill/>
          <a:ln cap="flat" cmpd="sng" w="28575">
            <a:solidFill>
              <a:srgbClr val="00B4CE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16" name="Google Shape;316;gec19034aaf_0_70"/>
          <p:cNvSpPr txBox="1"/>
          <p:nvPr/>
        </p:nvSpPr>
        <p:spPr>
          <a:xfrm>
            <a:off x="609601" y="1817175"/>
            <a:ext cx="7313100" cy="16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JP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The idea is to make all feature that contain numerical data for having same scale. Generally there are 2 methods that can be used: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AutoNum type="arabicPeriod"/>
            </a:pPr>
            <a:r>
              <a:rPr lang="en-JP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Standard Scaler 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AutoNum type="arabicPeriod"/>
            </a:pPr>
            <a:r>
              <a:rPr lang="en-JP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Min-Max Scaler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7" name="Google Shape;317;gec19034aaf_0_70"/>
          <p:cNvSpPr txBox="1"/>
          <p:nvPr/>
        </p:nvSpPr>
        <p:spPr>
          <a:xfrm>
            <a:off x="609600" y="580333"/>
            <a:ext cx="75513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lang="en-JP" sz="3200">
                <a:solidFill>
                  <a:srgbClr val="00B4CE"/>
                </a:solidFill>
              </a:rPr>
              <a:t>Data Transformation (numerical)</a:t>
            </a:r>
            <a:endParaRPr b="1" i="0" sz="3200" u="none" cap="none" strike="noStrike">
              <a:solidFill>
                <a:srgbClr val="00B4C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8" name="Google Shape;318;gec19034aaf_0_7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56485" y="2821594"/>
            <a:ext cx="4076801" cy="292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ec19034aaf_0_81"/>
          <p:cNvSpPr/>
          <p:nvPr/>
        </p:nvSpPr>
        <p:spPr>
          <a:xfrm>
            <a:off x="10845267" y="6328100"/>
            <a:ext cx="1095600" cy="530100"/>
          </a:xfrm>
          <a:prstGeom prst="round2SameRect">
            <a:avLst>
              <a:gd fmla="val 42852" name="adj1"/>
              <a:gd fmla="val 0" name="adj2"/>
            </a:avLst>
          </a:prstGeom>
          <a:solidFill>
            <a:srgbClr val="FFDA6E"/>
          </a:solidFill>
          <a:ln cap="flat" cmpd="sng" w="9525">
            <a:solidFill>
              <a:srgbClr val="FFDA6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" name="Google Shape;324;gec19034aaf_0_81"/>
          <p:cNvSpPr txBox="1"/>
          <p:nvPr/>
        </p:nvSpPr>
        <p:spPr>
          <a:xfrm>
            <a:off x="10861633" y="6346900"/>
            <a:ext cx="1286700" cy="492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020"/>
              </a:srgbClr>
            </a:outerShdw>
          </a:effectLst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i="0" lang="en-JP" sz="16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Page </a:t>
            </a:r>
            <a:r>
              <a:rPr lang="en-JP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12</a:t>
            </a:r>
            <a:endParaRPr i="0" sz="16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25" name="Google Shape;325;gec19034aaf_0_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679358" y="363233"/>
            <a:ext cx="2221911" cy="64338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6" name="Google Shape;326;gec19034aaf_0_81"/>
          <p:cNvCxnSpPr/>
          <p:nvPr/>
        </p:nvCxnSpPr>
        <p:spPr>
          <a:xfrm flipH="1" rot="10800000">
            <a:off x="0" y="1207400"/>
            <a:ext cx="6342300" cy="12900"/>
          </a:xfrm>
          <a:prstGeom prst="straightConnector1">
            <a:avLst/>
          </a:prstGeom>
          <a:noFill/>
          <a:ln cap="flat" cmpd="sng" w="28575">
            <a:solidFill>
              <a:srgbClr val="00B4CE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7" name="Google Shape;327;gec19034aaf_0_81"/>
          <p:cNvSpPr txBox="1"/>
          <p:nvPr/>
        </p:nvSpPr>
        <p:spPr>
          <a:xfrm>
            <a:off x="6431725" y="2401438"/>
            <a:ext cx="5352600" cy="3083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❖"/>
            </a:pPr>
            <a:r>
              <a:rPr lang="en-JP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Standard Scaler transform data distribution into </a:t>
            </a:r>
            <a:r>
              <a:rPr b="1" lang="en-JP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normal distribution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❖"/>
            </a:pPr>
            <a:r>
              <a:rPr lang="en-JP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Min Max Scaler transform data range</a:t>
            </a:r>
            <a:r>
              <a:rPr b="1" lang="en-JP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into 0 ~ 1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❖"/>
            </a:pPr>
            <a:r>
              <a:rPr lang="en-JP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Rule of thumb: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➢"/>
            </a:pPr>
            <a:r>
              <a:rPr lang="en-JP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Use Min Max Scaler as the default if you are transforming a feature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➢"/>
            </a:pPr>
            <a:r>
              <a:rPr lang="en-JP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Use Standard Scaler if you need a relatively normal distribution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8" name="Google Shape;328;gec19034aaf_0_81"/>
          <p:cNvSpPr txBox="1"/>
          <p:nvPr/>
        </p:nvSpPr>
        <p:spPr>
          <a:xfrm>
            <a:off x="609600" y="580333"/>
            <a:ext cx="75513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lang="en-JP" sz="3200">
                <a:solidFill>
                  <a:srgbClr val="00B4CE"/>
                </a:solidFill>
              </a:rPr>
              <a:t>Data Transformation (numerical)</a:t>
            </a:r>
            <a:endParaRPr b="1" i="0" sz="3200" u="none" cap="none" strike="noStrike">
              <a:solidFill>
                <a:srgbClr val="00B4C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bout_standardization_normalization_44_0.png" id="329" name="Google Shape;329;gec19034aaf_0_8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1173" y="2088355"/>
            <a:ext cx="5232427" cy="38622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ec19034aaf_0_92"/>
          <p:cNvSpPr/>
          <p:nvPr/>
        </p:nvSpPr>
        <p:spPr>
          <a:xfrm>
            <a:off x="10845267" y="6328100"/>
            <a:ext cx="1095600" cy="530100"/>
          </a:xfrm>
          <a:prstGeom prst="round2SameRect">
            <a:avLst>
              <a:gd fmla="val 42852" name="adj1"/>
              <a:gd fmla="val 0" name="adj2"/>
            </a:avLst>
          </a:prstGeom>
          <a:solidFill>
            <a:srgbClr val="FFDA6E"/>
          </a:solidFill>
          <a:ln cap="flat" cmpd="sng" w="9525">
            <a:solidFill>
              <a:srgbClr val="FFDA6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5" name="Google Shape;335;gec19034aaf_0_92"/>
          <p:cNvSpPr txBox="1"/>
          <p:nvPr/>
        </p:nvSpPr>
        <p:spPr>
          <a:xfrm>
            <a:off x="10861633" y="6346900"/>
            <a:ext cx="1286700" cy="492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020"/>
              </a:srgbClr>
            </a:outerShdw>
          </a:effectLst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i="0" lang="en-JP" sz="16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Page </a:t>
            </a:r>
            <a:r>
              <a:rPr lang="en-JP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13</a:t>
            </a:r>
            <a:endParaRPr i="0" sz="16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36" name="Google Shape;336;gec19034aaf_0_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679358" y="363233"/>
            <a:ext cx="2221911" cy="64338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7" name="Google Shape;337;gec19034aaf_0_92"/>
          <p:cNvCxnSpPr/>
          <p:nvPr/>
        </p:nvCxnSpPr>
        <p:spPr>
          <a:xfrm flipH="1" rot="10800000">
            <a:off x="0" y="1207400"/>
            <a:ext cx="6342300" cy="12900"/>
          </a:xfrm>
          <a:prstGeom prst="straightConnector1">
            <a:avLst/>
          </a:prstGeom>
          <a:noFill/>
          <a:ln cap="flat" cmpd="sng" w="28575">
            <a:solidFill>
              <a:srgbClr val="00B4CE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38" name="Google Shape;338;gec19034aaf_0_92"/>
          <p:cNvSpPr txBox="1"/>
          <p:nvPr/>
        </p:nvSpPr>
        <p:spPr>
          <a:xfrm>
            <a:off x="609600" y="580333"/>
            <a:ext cx="75513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lang="en-JP" sz="3200">
                <a:solidFill>
                  <a:srgbClr val="00B4CE"/>
                </a:solidFill>
              </a:rPr>
              <a:t>Feature Analysis</a:t>
            </a:r>
            <a:endParaRPr b="1" i="0" sz="3200" u="none" cap="none" strike="noStrike">
              <a:solidFill>
                <a:srgbClr val="00B4C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39" name="Google Shape;339;gec19034aaf_0_92"/>
          <p:cNvGraphicFramePr/>
          <p:nvPr/>
        </p:nvGraphicFramePr>
        <p:xfrm>
          <a:off x="1122496" y="200992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{A9FBDB5A-2F18-41BD-99E8-E220AE3A73C7}</a:tableStyleId>
              </a:tblPr>
              <a:tblGrid>
                <a:gridCol w="2899525"/>
                <a:gridCol w="3285925"/>
                <a:gridCol w="3761575"/>
              </a:tblGrid>
              <a:tr h="2286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b="1" lang="en-JP" sz="1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Feature Selection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b="1" lang="en-JP" sz="1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Feature Engineering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b="1" lang="en-JP" sz="1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Feature Extraction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</a:tr>
              <a:tr h="3379150">
                <a:tc>
                  <a:txBody>
                    <a:bodyPr/>
                    <a:lstStyle/>
                    <a:p>
                      <a:pPr indent="-342900" lvl="0" marL="45720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Noto Sans Symbols"/>
                        <a:buChar char="▪"/>
                      </a:pPr>
                      <a:r>
                        <a:rPr lang="en-JP" sz="1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Based on domain knowledge</a:t>
                      </a:r>
                      <a:endParaRPr sz="1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-342900" lvl="0" marL="457200" marR="0" rtl="0" algn="l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Noto Sans Symbols"/>
                        <a:buChar char="▪"/>
                      </a:pPr>
                      <a:r>
                        <a:rPr lang="en-JP" sz="1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Exclude unnecessary features</a:t>
                      </a:r>
                      <a:endParaRPr sz="1400" u="none" cap="none" strike="noStrike"/>
                    </a:p>
                    <a:p>
                      <a:pPr indent="-342900" lvl="0" marL="457200" marR="0" rtl="0" algn="l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Noto Sans Symbols"/>
                        <a:buChar char="▪"/>
                      </a:pPr>
                      <a:r>
                        <a:rPr lang="en-JP" sz="1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Heatmap and many other visualization techniques support</a:t>
                      </a:r>
                      <a:endParaRPr sz="1400" u="none" cap="none" strike="noStrike"/>
                    </a:p>
                    <a:p>
                      <a:pPr indent="-228600" lvl="0" marL="457200" marR="0" rtl="0" algn="l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t/>
                      </a:r>
                      <a:endParaRPr sz="1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3429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Noto Sans Symbols"/>
                        <a:buChar char="▪"/>
                      </a:pPr>
                      <a:r>
                        <a:rPr lang="en-JP" sz="1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Based on domain knowledge</a:t>
                      </a:r>
                      <a:endParaRPr sz="1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-342900" lvl="0" marL="457200" marR="0" rtl="0" algn="l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Noto Sans Symbols"/>
                        <a:buChar char="▪"/>
                      </a:pPr>
                      <a:r>
                        <a:rPr lang="en-JP" sz="1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Generating new feature from other related datasets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342900" lvl="0" marL="45720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Noto Sans Symbols"/>
                        <a:buChar char="▪"/>
                      </a:pPr>
                      <a:r>
                        <a:rPr lang="en-JP" sz="1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Keep all information from all feature before extracting the information</a:t>
                      </a:r>
                      <a:endParaRPr sz="1400" u="none" cap="none" strike="noStrike"/>
                    </a:p>
                    <a:p>
                      <a:pPr indent="-342900" lvl="0" marL="457200" marR="0" rtl="0" algn="l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Noto Sans Symbols"/>
                        <a:buChar char="▪"/>
                      </a:pPr>
                      <a:r>
                        <a:rPr lang="en-JP" sz="1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Popular techniques such as Principal Component Analysis (PCA), Linear Discriminant Analysis (LDA) and Auto Encoder (Neural Network Approach)</a:t>
                      </a:r>
                      <a:endParaRPr sz="1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B4CE"/>
        </a:solidFill>
      </p:bgPr>
    </p:bg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ea621aff91_0_64"/>
          <p:cNvSpPr txBox="1"/>
          <p:nvPr/>
        </p:nvSpPr>
        <p:spPr>
          <a:xfrm>
            <a:off x="4103400" y="3049400"/>
            <a:ext cx="39852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b="1" i="0" lang="en-JP" sz="3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Quiz Session</a:t>
            </a:r>
            <a:endParaRPr b="1" i="0" sz="33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5" name="Google Shape;345;gea621aff91_0_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80189" y="3330892"/>
            <a:ext cx="6673633" cy="1550700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gea621aff91_0_64"/>
          <p:cNvSpPr/>
          <p:nvPr/>
        </p:nvSpPr>
        <p:spPr>
          <a:xfrm>
            <a:off x="10845267" y="6328100"/>
            <a:ext cx="1095600" cy="530100"/>
          </a:xfrm>
          <a:prstGeom prst="round2SameRect">
            <a:avLst>
              <a:gd fmla="val 42852" name="adj1"/>
              <a:gd fmla="val 0" name="adj2"/>
            </a:avLst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7" name="Google Shape;347;gea621aff91_0_64"/>
          <p:cNvSpPr txBox="1"/>
          <p:nvPr/>
        </p:nvSpPr>
        <p:spPr>
          <a:xfrm>
            <a:off x="10861633" y="6346900"/>
            <a:ext cx="1286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JP" sz="1600" u="none" cap="none" strike="noStrike">
                <a:solidFill>
                  <a:srgbClr val="00B4CE"/>
                </a:solidFill>
                <a:latin typeface="Arial"/>
                <a:ea typeface="Arial"/>
                <a:cs typeface="Arial"/>
                <a:sym typeface="Arial"/>
              </a:rPr>
              <a:t>Page</a:t>
            </a:r>
            <a:r>
              <a:rPr lang="en-JP" sz="1600">
                <a:solidFill>
                  <a:srgbClr val="00B4CE"/>
                </a:solidFill>
              </a:rPr>
              <a:t> 03</a:t>
            </a:r>
            <a:endParaRPr b="0" i="0" sz="1600" u="none" cap="none" strike="noStrike">
              <a:solidFill>
                <a:srgbClr val="00B4CE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ea621aff91_0_71"/>
          <p:cNvSpPr/>
          <p:nvPr/>
        </p:nvSpPr>
        <p:spPr>
          <a:xfrm>
            <a:off x="10845267" y="6328100"/>
            <a:ext cx="1095600" cy="530100"/>
          </a:xfrm>
          <a:prstGeom prst="round2SameRect">
            <a:avLst>
              <a:gd fmla="val 42852" name="adj1"/>
              <a:gd fmla="val 0" name="adj2"/>
            </a:avLst>
          </a:prstGeom>
          <a:solidFill>
            <a:srgbClr val="FFDA6E"/>
          </a:solidFill>
          <a:ln cap="flat" cmpd="sng" w="9525">
            <a:solidFill>
              <a:srgbClr val="FFDA6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3" name="Google Shape;353;gea621aff91_0_71"/>
          <p:cNvSpPr txBox="1"/>
          <p:nvPr/>
        </p:nvSpPr>
        <p:spPr>
          <a:xfrm>
            <a:off x="10861633" y="6346900"/>
            <a:ext cx="1286700" cy="492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020"/>
              </a:srgbClr>
            </a:outerShdw>
          </a:effectLst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i="0" lang="en-JP" sz="16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Page 0</a:t>
            </a:r>
            <a:r>
              <a:rPr lang="en-JP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6</a:t>
            </a:r>
            <a:endParaRPr i="0" sz="16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54" name="Google Shape;354;gea621aff91_0_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679358" y="363233"/>
            <a:ext cx="2221911" cy="64338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5" name="Google Shape;355;gea621aff91_0_71"/>
          <p:cNvCxnSpPr/>
          <p:nvPr/>
        </p:nvCxnSpPr>
        <p:spPr>
          <a:xfrm flipH="1" rot="10800000">
            <a:off x="0" y="1206500"/>
            <a:ext cx="2235900" cy="13800"/>
          </a:xfrm>
          <a:prstGeom prst="straightConnector1">
            <a:avLst/>
          </a:prstGeom>
          <a:noFill/>
          <a:ln cap="flat" cmpd="sng" w="28575">
            <a:solidFill>
              <a:srgbClr val="00B4CE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56" name="Google Shape;356;gea621aff91_0_71"/>
          <p:cNvSpPr txBox="1"/>
          <p:nvPr/>
        </p:nvSpPr>
        <p:spPr>
          <a:xfrm>
            <a:off x="609600" y="580333"/>
            <a:ext cx="75513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lang="en-JP" sz="3200">
                <a:solidFill>
                  <a:srgbClr val="00B4CE"/>
                </a:solidFill>
              </a:rPr>
              <a:t>Quiz</a:t>
            </a:r>
            <a:endParaRPr b="1" i="0" sz="3200" u="none" cap="none" strike="noStrike">
              <a:solidFill>
                <a:srgbClr val="00B4C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7" name="Google Shape;357;gea621aff91_0_71"/>
          <p:cNvSpPr txBox="1"/>
          <p:nvPr/>
        </p:nvSpPr>
        <p:spPr>
          <a:xfrm>
            <a:off x="1424550" y="1747600"/>
            <a:ext cx="72237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JP" sz="2100">
                <a:latin typeface="Calibri"/>
                <a:ea typeface="Calibri"/>
                <a:cs typeface="Calibri"/>
                <a:sym typeface="Calibri"/>
              </a:rPr>
              <a:t>In your opinion, which column should be transformed from the BMI table below.?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8" name="Google Shape;358;gea621aff91_0_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35113" y="2578900"/>
            <a:ext cx="5402575" cy="296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3" name="Google Shape;363;gec19034aaf_0_113"/>
          <p:cNvPicPr preferRelativeResize="0"/>
          <p:nvPr/>
        </p:nvPicPr>
        <p:blipFill rotWithShape="1">
          <a:blip r:embed="rId3">
            <a:alphaModFix/>
          </a:blip>
          <a:srcRect b="19237" l="1678" r="8085" t="8251"/>
          <a:stretch/>
        </p:blipFill>
        <p:spPr>
          <a:xfrm>
            <a:off x="-133" y="0"/>
            <a:ext cx="12192000" cy="68580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</p:pic>
      <p:pic>
        <p:nvPicPr>
          <p:cNvPr id="364" name="Google Shape;364;gec19034aaf_0_113"/>
          <p:cNvPicPr preferRelativeResize="0"/>
          <p:nvPr/>
        </p:nvPicPr>
        <p:blipFill rotWithShape="1">
          <a:blip r:embed="rId4">
            <a:alphaModFix/>
          </a:blip>
          <a:srcRect b="46760" l="0" r="0" t="0"/>
          <a:stretch/>
        </p:blipFill>
        <p:spPr>
          <a:xfrm>
            <a:off x="-55367" y="5527467"/>
            <a:ext cx="2058033" cy="1247489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gec19034aaf_0_113"/>
          <p:cNvSpPr/>
          <p:nvPr/>
        </p:nvSpPr>
        <p:spPr>
          <a:xfrm>
            <a:off x="2949250" y="2100000"/>
            <a:ext cx="6293700" cy="2658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lt1"/>
              </a:solidFill>
              <a:highlight>
                <a:schemeClr val="lt1"/>
              </a:highlight>
            </a:endParaRPr>
          </a:p>
        </p:txBody>
      </p:sp>
      <p:grpSp>
        <p:nvGrpSpPr>
          <p:cNvPr id="366" name="Google Shape;366;gec19034aaf_0_113"/>
          <p:cNvGrpSpPr/>
          <p:nvPr/>
        </p:nvGrpSpPr>
        <p:grpSpPr>
          <a:xfrm>
            <a:off x="2949064" y="2623996"/>
            <a:ext cx="6293270" cy="1572887"/>
            <a:chOff x="2604000" y="1878375"/>
            <a:chExt cx="3936000" cy="1179695"/>
          </a:xfrm>
        </p:grpSpPr>
        <p:sp>
          <p:nvSpPr>
            <p:cNvPr id="367" name="Google Shape;367;gec19034aaf_0_113"/>
            <p:cNvSpPr txBox="1"/>
            <p:nvPr/>
          </p:nvSpPr>
          <p:spPr>
            <a:xfrm>
              <a:off x="3354300" y="1878375"/>
              <a:ext cx="24354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900" lIns="121900" spcFirstLastPara="1" rIns="121900" wrap="square" tIns="1219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b="1" i="0" lang="en-JP" sz="3200" u="none" cap="none" strike="noStrike">
                  <a:solidFill>
                    <a:srgbClr val="00B4CE"/>
                  </a:solidFill>
                  <a:latin typeface="Montserrat"/>
                  <a:ea typeface="Montserrat"/>
                  <a:cs typeface="Montserrat"/>
                  <a:sym typeface="Montserrat"/>
                </a:rPr>
                <a:t>Terima Kasih!</a:t>
              </a:r>
              <a:endParaRPr b="1" i="0" sz="3200" u="none" cap="none" strike="noStrike">
                <a:solidFill>
                  <a:srgbClr val="00B4CE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68" name="Google Shape;368;gec19034aaf_0_113"/>
            <p:cNvSpPr txBox="1"/>
            <p:nvPr/>
          </p:nvSpPr>
          <p:spPr>
            <a:xfrm>
              <a:off x="2604000" y="2324870"/>
              <a:ext cx="3936000" cy="73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900" lIns="121900" spcFirstLastPara="1" rIns="121900" wrap="square" tIns="121900">
              <a:spAutoFit/>
            </a:bodyPr>
            <a:lstStyle/>
            <a:p>
              <a:pPr indent="0" lvl="0" marL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900"/>
                <a:buFont typeface="Arial"/>
                <a:buNone/>
              </a:pPr>
              <a:r>
                <a:rPr lang="en-JP" sz="1900" u="sng">
                  <a:solidFill>
                    <a:schemeClr val="hlink"/>
                  </a:solidFill>
                  <a:latin typeface="Montserrat Medium"/>
                  <a:ea typeface="Montserrat Medium"/>
                  <a:cs typeface="Montserrat Medium"/>
                  <a:sym typeface="Montserrat Medium"/>
                  <a:hlinkClick r:id="rId5"/>
                </a:rPr>
                <a:t>Indonesia AI | AI for Everyone, AI for Indonesia</a:t>
              </a:r>
              <a:endParaRPr b="0" i="0" sz="1900" u="none" cap="none" strike="noStrike">
                <a:solidFill>
                  <a:srgbClr val="00B4CE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rPr b="0" i="0" lang="en-JP" sz="1900" u="none" cap="none" strike="noStrike">
                  <a:solidFill>
                    <a:schemeClr val="dk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c</a:t>
              </a:r>
              <a:r>
                <a:rPr b="0" i="0" lang="en-JP" sz="1900" u="none" cap="none" strike="noStrike">
                  <a:solidFill>
                    <a:srgbClr val="000000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ontact@aiforindonesia.org</a:t>
              </a:r>
              <a:endParaRPr b="0" i="0" sz="19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</p:grpSp>
      <p:sp>
        <p:nvSpPr>
          <p:cNvPr id="369" name="Google Shape;369;gec19034aaf_0_113"/>
          <p:cNvSpPr/>
          <p:nvPr/>
        </p:nvSpPr>
        <p:spPr>
          <a:xfrm>
            <a:off x="9578633" y="317733"/>
            <a:ext cx="2362500" cy="734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0" name="Google Shape;370;gec19034aaf_0_11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679358" y="363233"/>
            <a:ext cx="2221911" cy="6433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B4CE"/>
        </a:solidFill>
      </p:bgPr>
    </p:bg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ec19cf28f2_0_168"/>
          <p:cNvSpPr/>
          <p:nvPr/>
        </p:nvSpPr>
        <p:spPr>
          <a:xfrm>
            <a:off x="9578633" y="317733"/>
            <a:ext cx="2613300" cy="734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gec19cf28f2_0_168"/>
          <p:cNvSpPr/>
          <p:nvPr/>
        </p:nvSpPr>
        <p:spPr>
          <a:xfrm>
            <a:off x="0" y="2706900"/>
            <a:ext cx="2141100" cy="398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gec19cf28f2_0_168"/>
          <p:cNvSpPr/>
          <p:nvPr/>
        </p:nvSpPr>
        <p:spPr>
          <a:xfrm>
            <a:off x="0" y="3250865"/>
            <a:ext cx="2141100" cy="398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gec19cf28f2_0_168"/>
          <p:cNvSpPr/>
          <p:nvPr/>
        </p:nvSpPr>
        <p:spPr>
          <a:xfrm>
            <a:off x="0" y="3840912"/>
            <a:ext cx="2141100" cy="270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gec19cf28f2_0_168"/>
          <p:cNvSpPr txBox="1"/>
          <p:nvPr/>
        </p:nvSpPr>
        <p:spPr>
          <a:xfrm>
            <a:off x="6500699" y="3056500"/>
            <a:ext cx="4950300" cy="7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80"/>
              <a:buFont typeface="Arial"/>
              <a:buNone/>
            </a:pPr>
            <a:r>
              <a:rPr b="1" i="0" lang="en-JP" sz="36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Objective &amp; Outline</a:t>
            </a:r>
            <a:endParaRPr b="1" i="0" sz="36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78" name="Google Shape;178;gec19cf28f2_0_1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679358" y="363233"/>
            <a:ext cx="2221911" cy="643385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gec19cf28f2_0_168"/>
          <p:cNvSpPr/>
          <p:nvPr/>
        </p:nvSpPr>
        <p:spPr>
          <a:xfrm>
            <a:off x="10845267" y="6328100"/>
            <a:ext cx="1095600" cy="530100"/>
          </a:xfrm>
          <a:prstGeom prst="round2SameRect">
            <a:avLst>
              <a:gd fmla="val 42852" name="adj1"/>
              <a:gd fmla="val 0" name="adj2"/>
            </a:avLst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gec19cf28f2_0_168"/>
          <p:cNvSpPr txBox="1"/>
          <p:nvPr/>
        </p:nvSpPr>
        <p:spPr>
          <a:xfrm>
            <a:off x="10861633" y="6346900"/>
            <a:ext cx="1286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JP" sz="1600" u="none" cap="none" strike="noStrike">
                <a:solidFill>
                  <a:srgbClr val="00B4CE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Page 01</a:t>
            </a:r>
            <a:endParaRPr b="0" i="0" sz="1600" u="none" cap="none" strike="noStrike">
              <a:solidFill>
                <a:srgbClr val="00B4CE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181" name="Google Shape;181;gec19cf28f2_0_16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5033" y="1326400"/>
            <a:ext cx="5606700" cy="4205100"/>
          </a:xfrm>
          <a:prstGeom prst="roundRect">
            <a:avLst>
              <a:gd fmla="val 7542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ec19cf28f2_0_255"/>
          <p:cNvSpPr/>
          <p:nvPr/>
        </p:nvSpPr>
        <p:spPr>
          <a:xfrm>
            <a:off x="10845267" y="6328100"/>
            <a:ext cx="1095600" cy="530100"/>
          </a:xfrm>
          <a:prstGeom prst="round2SameRect">
            <a:avLst>
              <a:gd fmla="val 42852" name="adj1"/>
              <a:gd fmla="val 0" name="adj2"/>
            </a:avLst>
          </a:prstGeom>
          <a:solidFill>
            <a:srgbClr val="00B4CE"/>
          </a:solidFill>
          <a:ln cap="flat" cmpd="sng" w="9525">
            <a:solidFill>
              <a:srgbClr val="00B4C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gec19cf28f2_0_255"/>
          <p:cNvSpPr txBox="1"/>
          <p:nvPr/>
        </p:nvSpPr>
        <p:spPr>
          <a:xfrm>
            <a:off x="10861633" y="6346900"/>
            <a:ext cx="1286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JP" sz="1600" u="none" cap="none" strike="noStrike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Page 02</a:t>
            </a:r>
            <a:endParaRPr b="0" i="0" sz="1600" u="none" cap="none" strike="noStrike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188" name="Google Shape;188;gec19cf28f2_0_2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679358" y="363233"/>
            <a:ext cx="2221911" cy="643385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gec19cf28f2_0_255"/>
          <p:cNvSpPr/>
          <p:nvPr/>
        </p:nvSpPr>
        <p:spPr>
          <a:xfrm>
            <a:off x="-25700" y="488400"/>
            <a:ext cx="4145100" cy="482700"/>
          </a:xfrm>
          <a:prstGeom prst="rect">
            <a:avLst/>
          </a:prstGeom>
          <a:solidFill>
            <a:srgbClr val="DC2811"/>
          </a:solidFill>
          <a:ln cap="flat" cmpd="sng" w="9525">
            <a:solidFill>
              <a:srgbClr val="DC281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gec19cf28f2_0_255"/>
          <p:cNvSpPr txBox="1"/>
          <p:nvPr/>
        </p:nvSpPr>
        <p:spPr>
          <a:xfrm>
            <a:off x="771375" y="442450"/>
            <a:ext cx="3348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en-JP" sz="2400">
                <a:solidFill>
                  <a:srgbClr val="FFFFFF"/>
                </a:solidFill>
              </a:rPr>
              <a:t>Objective &amp; Outline</a:t>
            </a:r>
            <a:endParaRPr b="1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1" name="Google Shape;191;gec19cf28f2_0_2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99326" y="3653775"/>
            <a:ext cx="3245950" cy="2488554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gec19cf28f2_0_255"/>
          <p:cNvSpPr txBox="1"/>
          <p:nvPr/>
        </p:nvSpPr>
        <p:spPr>
          <a:xfrm>
            <a:off x="612950" y="1541800"/>
            <a:ext cx="2354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C2811"/>
              </a:buClr>
              <a:buSzPts val="2400"/>
              <a:buFont typeface="Calibri"/>
              <a:buChar char="●"/>
            </a:pPr>
            <a:r>
              <a:rPr b="1" i="0" lang="en-JP" sz="2400" u="none" cap="none" strike="noStrike">
                <a:solidFill>
                  <a:srgbClr val="DC2811"/>
                </a:solidFill>
                <a:latin typeface="Calibri"/>
                <a:ea typeface="Calibri"/>
                <a:cs typeface="Calibri"/>
                <a:sym typeface="Calibri"/>
              </a:rPr>
              <a:t>Objective</a:t>
            </a:r>
            <a:endParaRPr b="1" i="0" sz="2400" u="none" cap="none" strike="noStrike">
              <a:solidFill>
                <a:srgbClr val="DC281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gec19cf28f2_0_255"/>
          <p:cNvSpPr txBox="1"/>
          <p:nvPr/>
        </p:nvSpPr>
        <p:spPr>
          <a:xfrm>
            <a:off x="612950" y="4101750"/>
            <a:ext cx="2354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C2811"/>
              </a:buClr>
              <a:buSzPts val="2400"/>
              <a:buFont typeface="Calibri"/>
              <a:buChar char="●"/>
            </a:pPr>
            <a:r>
              <a:rPr b="1" i="0" lang="en-JP" sz="2400" u="none" cap="none" strike="noStrike">
                <a:solidFill>
                  <a:srgbClr val="DC2811"/>
                </a:solidFill>
                <a:latin typeface="Calibri"/>
                <a:ea typeface="Calibri"/>
                <a:cs typeface="Calibri"/>
                <a:sym typeface="Calibri"/>
              </a:rPr>
              <a:t>Outline</a:t>
            </a:r>
            <a:endParaRPr b="1" i="0" sz="2400" u="none" cap="none" strike="noStrike">
              <a:solidFill>
                <a:srgbClr val="DC281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gec19cf28f2_0_255"/>
          <p:cNvSpPr txBox="1"/>
          <p:nvPr/>
        </p:nvSpPr>
        <p:spPr>
          <a:xfrm>
            <a:off x="2920350" y="1541800"/>
            <a:ext cx="63513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i="0" lang="en-JP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To understand how important data preprocessing is in term of building machine learning model.</a:t>
            </a:r>
            <a:endParaRPr i="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❖"/>
            </a:pPr>
            <a:r>
              <a:rPr i="0" lang="en-JP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Understand  &amp; prepare the datasets for machine learning modeling process</a:t>
            </a:r>
            <a:endParaRPr i="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❖"/>
            </a:pPr>
            <a:r>
              <a:rPr i="0" lang="en-JP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Important task technique that transforms raw data into a more understandable, useful and efficient format</a:t>
            </a:r>
            <a:endParaRPr i="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5" name="Google Shape;195;gec19cf28f2_0_255"/>
          <p:cNvSpPr txBox="1"/>
          <p:nvPr/>
        </p:nvSpPr>
        <p:spPr>
          <a:xfrm>
            <a:off x="2920350" y="4101750"/>
            <a:ext cx="47457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175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❖"/>
            </a:pPr>
            <a:r>
              <a:rPr i="0" lang="en-JP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What is Data Preprocessing ?	</a:t>
            </a:r>
            <a:endParaRPr i="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❖"/>
            </a:pPr>
            <a:r>
              <a:rPr i="0" lang="en-JP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Why Data Preprocessing?</a:t>
            </a:r>
            <a:endParaRPr i="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❖"/>
            </a:pPr>
            <a:r>
              <a:rPr i="0" lang="en-JP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Data Preprocessing</a:t>
            </a:r>
            <a:endParaRPr i="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➢"/>
            </a:pPr>
            <a:r>
              <a:rPr i="0" lang="en-JP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Data Cleaning</a:t>
            </a:r>
            <a:endParaRPr i="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➢"/>
            </a:pPr>
            <a:r>
              <a:rPr i="0" lang="en-JP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Data Transformation</a:t>
            </a:r>
            <a:endParaRPr i="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➢"/>
            </a:pPr>
            <a:r>
              <a:rPr i="0" lang="en-JP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Feature Analysis</a:t>
            </a:r>
            <a:endParaRPr i="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ge303433d13_0_41"/>
          <p:cNvPicPr preferRelativeResize="0"/>
          <p:nvPr/>
        </p:nvPicPr>
        <p:blipFill rotWithShape="1">
          <a:blip r:embed="rId3">
            <a:alphaModFix/>
          </a:blip>
          <a:srcRect b="19237" l="1678" r="8085" t="8251"/>
          <a:stretch/>
        </p:blipFill>
        <p:spPr>
          <a:xfrm>
            <a:off x="812267" y="0"/>
            <a:ext cx="11379600" cy="68580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</p:pic>
      <p:sp>
        <p:nvSpPr>
          <p:cNvPr id="201" name="Google Shape;201;ge303433d13_0_41"/>
          <p:cNvSpPr/>
          <p:nvPr/>
        </p:nvSpPr>
        <p:spPr>
          <a:xfrm>
            <a:off x="9578633" y="317733"/>
            <a:ext cx="2362500" cy="734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2" name="Google Shape;202;ge303433d13_0_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679358" y="363233"/>
            <a:ext cx="2221911" cy="643385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ge303433d13_0_41"/>
          <p:cNvSpPr/>
          <p:nvPr/>
        </p:nvSpPr>
        <p:spPr>
          <a:xfrm>
            <a:off x="10845267" y="6328100"/>
            <a:ext cx="1095600" cy="530100"/>
          </a:xfrm>
          <a:prstGeom prst="round2SameRect">
            <a:avLst>
              <a:gd fmla="val 42852" name="adj1"/>
              <a:gd fmla="val 0" name="adj2"/>
            </a:avLst>
          </a:prstGeom>
          <a:solidFill>
            <a:srgbClr val="FFDA6E"/>
          </a:solidFill>
          <a:ln cap="flat" cmpd="sng" w="9525">
            <a:solidFill>
              <a:srgbClr val="FFDA6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ge303433d13_0_41"/>
          <p:cNvSpPr txBox="1"/>
          <p:nvPr/>
        </p:nvSpPr>
        <p:spPr>
          <a:xfrm>
            <a:off x="10845267" y="6346900"/>
            <a:ext cx="1286700" cy="492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019"/>
              </a:srgbClr>
            </a:outerShdw>
          </a:effectLst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i="0" lang="en-JP" sz="16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Page 0</a:t>
            </a:r>
            <a:r>
              <a:rPr lang="en-JP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3</a:t>
            </a:r>
            <a:endParaRPr i="0" sz="16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5" name="Google Shape;205;ge303433d13_0_41"/>
          <p:cNvSpPr/>
          <p:nvPr/>
        </p:nvSpPr>
        <p:spPr>
          <a:xfrm>
            <a:off x="0" y="-18667"/>
            <a:ext cx="4346100" cy="6876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6" name="Google Shape;206;ge303433d13_0_41"/>
          <p:cNvPicPr preferRelativeResize="0"/>
          <p:nvPr/>
        </p:nvPicPr>
        <p:blipFill rotWithShape="1">
          <a:blip r:embed="rId5">
            <a:alphaModFix/>
          </a:blip>
          <a:srcRect b="46760" l="0" r="0" t="0"/>
          <a:stretch/>
        </p:blipFill>
        <p:spPr>
          <a:xfrm>
            <a:off x="0" y="-9603"/>
            <a:ext cx="1583933" cy="9601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ge303433d13_0_41"/>
          <p:cNvPicPr preferRelativeResize="0"/>
          <p:nvPr/>
        </p:nvPicPr>
        <p:blipFill rotWithShape="1">
          <a:blip r:embed="rId5">
            <a:alphaModFix/>
          </a:blip>
          <a:srcRect b="46760" l="0" r="0" t="0"/>
          <a:stretch/>
        </p:blipFill>
        <p:spPr>
          <a:xfrm>
            <a:off x="2762067" y="5796264"/>
            <a:ext cx="1583933" cy="960133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ge303433d13_0_41"/>
          <p:cNvSpPr txBox="1"/>
          <p:nvPr/>
        </p:nvSpPr>
        <p:spPr>
          <a:xfrm>
            <a:off x="191850" y="2751750"/>
            <a:ext cx="4657800" cy="13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i="0" lang="en-JP" sz="3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What is</a:t>
            </a:r>
            <a:r>
              <a:rPr b="1" i="0" lang="en-JP" sz="3600" u="none" cap="none" strike="noStrike">
                <a:solidFill>
                  <a:srgbClr val="FFDA6E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i="0" lang="en-JP" sz="3600" u="none" cap="none" strike="noStrike">
                <a:solidFill>
                  <a:srgbClr val="DC2811"/>
                </a:solidFill>
                <a:latin typeface="Montserrat"/>
                <a:ea typeface="Montserrat"/>
                <a:cs typeface="Montserrat"/>
                <a:sym typeface="Montserrat"/>
              </a:rPr>
              <a:t>Data </a:t>
            </a:r>
            <a:r>
              <a:rPr b="1" lang="en-JP" sz="3600">
                <a:latin typeface="Montserrat"/>
                <a:ea typeface="Montserrat"/>
                <a:cs typeface="Montserrat"/>
                <a:sym typeface="Montserrat"/>
              </a:rPr>
              <a:t>Preprocessing</a:t>
            </a:r>
            <a:r>
              <a:rPr b="1" i="0" lang="en-JP" sz="3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?</a:t>
            </a:r>
            <a:endParaRPr b="1" i="0" sz="36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e8f9044e0b_0_1"/>
          <p:cNvSpPr/>
          <p:nvPr/>
        </p:nvSpPr>
        <p:spPr>
          <a:xfrm>
            <a:off x="10845267" y="6328100"/>
            <a:ext cx="1095600" cy="530100"/>
          </a:xfrm>
          <a:prstGeom prst="round2SameRect">
            <a:avLst>
              <a:gd fmla="val 42852" name="adj1"/>
              <a:gd fmla="val 0" name="adj2"/>
            </a:avLst>
          </a:prstGeom>
          <a:solidFill>
            <a:srgbClr val="FFDA6E"/>
          </a:solidFill>
          <a:ln cap="flat" cmpd="sng" w="9525">
            <a:solidFill>
              <a:srgbClr val="FFDA6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ge8f9044e0b_0_1"/>
          <p:cNvSpPr txBox="1"/>
          <p:nvPr/>
        </p:nvSpPr>
        <p:spPr>
          <a:xfrm>
            <a:off x="10861633" y="6346900"/>
            <a:ext cx="1286700" cy="492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020"/>
              </a:srgbClr>
            </a:outerShdw>
          </a:effectLst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i="0" lang="en-JP" sz="16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Page 04</a:t>
            </a:r>
            <a:endParaRPr i="0" sz="16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15" name="Google Shape;215;ge8f9044e0b_0_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679358" y="363233"/>
            <a:ext cx="2221911" cy="64338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6" name="Google Shape;216;ge8f9044e0b_0_1"/>
          <p:cNvCxnSpPr/>
          <p:nvPr/>
        </p:nvCxnSpPr>
        <p:spPr>
          <a:xfrm flipH="1" rot="10800000">
            <a:off x="0" y="1207400"/>
            <a:ext cx="6342300" cy="12900"/>
          </a:xfrm>
          <a:prstGeom prst="straightConnector1">
            <a:avLst/>
          </a:prstGeom>
          <a:noFill/>
          <a:ln cap="flat" cmpd="sng" w="28575">
            <a:solidFill>
              <a:srgbClr val="00B4CE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17" name="Google Shape;217;ge8f9044e0b_0_1"/>
          <p:cNvSpPr txBox="1"/>
          <p:nvPr/>
        </p:nvSpPr>
        <p:spPr>
          <a:xfrm>
            <a:off x="609601" y="1817175"/>
            <a:ext cx="7313100" cy="12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lang="en-JP">
                <a:solidFill>
                  <a:schemeClr val="dk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In any Machine Learning process, </a:t>
            </a:r>
            <a:r>
              <a:rPr b="1" lang="en-JP">
                <a:solidFill>
                  <a:schemeClr val="dk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Data Preprocessing</a:t>
            </a:r>
            <a:r>
              <a:rPr lang="en-JP">
                <a:solidFill>
                  <a:schemeClr val="dk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is that step in which the data gets transformed, or Encoded, to bring it to such a state that now the machine can easily parse it. In other words, the features of the data can now be easily interpreted by the algorithm.</a:t>
            </a:r>
            <a:endParaRPr>
              <a:solidFill>
                <a:srgbClr val="292929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8" name="Google Shape;218;ge8f9044e0b_0_1"/>
          <p:cNvSpPr txBox="1"/>
          <p:nvPr/>
        </p:nvSpPr>
        <p:spPr>
          <a:xfrm>
            <a:off x="609600" y="580333"/>
            <a:ext cx="75513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lang="en-JP" sz="3200">
                <a:solidFill>
                  <a:srgbClr val="00B4CE"/>
                </a:solidFill>
              </a:rPr>
              <a:t>What is Data Preprocessing?</a:t>
            </a:r>
            <a:endParaRPr b="1" i="0" sz="3200" u="none" cap="none" strike="noStrike">
              <a:solidFill>
                <a:srgbClr val="00B4C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9" name="Google Shape;219;ge8f9044e0b_0_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40075" y="4211775"/>
            <a:ext cx="7939275" cy="2646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ec19034aaf_0_0"/>
          <p:cNvSpPr/>
          <p:nvPr/>
        </p:nvSpPr>
        <p:spPr>
          <a:xfrm>
            <a:off x="10845267" y="6328100"/>
            <a:ext cx="1095600" cy="530100"/>
          </a:xfrm>
          <a:prstGeom prst="round2SameRect">
            <a:avLst>
              <a:gd fmla="val 42852" name="adj1"/>
              <a:gd fmla="val 0" name="adj2"/>
            </a:avLst>
          </a:prstGeom>
          <a:solidFill>
            <a:srgbClr val="FFDA6E"/>
          </a:solidFill>
          <a:ln cap="flat" cmpd="sng" w="9525">
            <a:solidFill>
              <a:srgbClr val="FFDA6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gec19034aaf_0_0"/>
          <p:cNvSpPr txBox="1"/>
          <p:nvPr/>
        </p:nvSpPr>
        <p:spPr>
          <a:xfrm>
            <a:off x="10861633" y="6346900"/>
            <a:ext cx="1286700" cy="492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020"/>
              </a:srgbClr>
            </a:outerShdw>
          </a:effectLst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i="0" lang="en-JP" sz="16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Page 0</a:t>
            </a:r>
            <a:r>
              <a:rPr lang="en-JP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5</a:t>
            </a:r>
            <a:endParaRPr i="0" sz="16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6" name="Google Shape;226;gec19034aaf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679358" y="363233"/>
            <a:ext cx="2221911" cy="64338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7" name="Google Shape;227;gec19034aaf_0_0"/>
          <p:cNvCxnSpPr/>
          <p:nvPr/>
        </p:nvCxnSpPr>
        <p:spPr>
          <a:xfrm flipH="1" rot="10800000">
            <a:off x="0" y="1207400"/>
            <a:ext cx="6342300" cy="12900"/>
          </a:xfrm>
          <a:prstGeom prst="straightConnector1">
            <a:avLst/>
          </a:prstGeom>
          <a:noFill/>
          <a:ln cap="flat" cmpd="sng" w="28575">
            <a:solidFill>
              <a:srgbClr val="00B4CE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8" name="Google Shape;228;gec19034aaf_0_0"/>
          <p:cNvSpPr txBox="1"/>
          <p:nvPr/>
        </p:nvSpPr>
        <p:spPr>
          <a:xfrm>
            <a:off x="609601" y="1817175"/>
            <a:ext cx="73131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lang="en-JP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Data in the real world is dirty</a:t>
            </a:r>
            <a:endParaRPr b="1"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❖"/>
            </a:pPr>
            <a:r>
              <a:rPr b="1" lang="en-JP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Incomplete</a:t>
            </a:r>
            <a:r>
              <a:rPr lang="en-JP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: lacking attribute values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❖"/>
            </a:pPr>
            <a:r>
              <a:rPr b="1" lang="en-JP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Noisy</a:t>
            </a:r>
            <a:r>
              <a:rPr lang="en-JP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: Containing errors or outlier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❖"/>
            </a:pPr>
            <a:r>
              <a:rPr b="1" lang="en-JP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Categorical or Continuous</a:t>
            </a:r>
            <a:r>
              <a:rPr lang="en-JP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: Data represents categorical or continuous values that are not standardized</a:t>
            </a:r>
            <a:endParaRPr>
              <a:solidFill>
                <a:schemeClr val="dk1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9" name="Google Shape;229;gec19034aaf_0_0"/>
          <p:cNvSpPr txBox="1"/>
          <p:nvPr/>
        </p:nvSpPr>
        <p:spPr>
          <a:xfrm>
            <a:off x="609600" y="580333"/>
            <a:ext cx="75513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lang="en-JP" sz="3200">
                <a:solidFill>
                  <a:srgbClr val="00B4CE"/>
                </a:solidFill>
              </a:rPr>
              <a:t>Why</a:t>
            </a:r>
            <a:r>
              <a:rPr b="1" lang="en-JP" sz="3200">
                <a:solidFill>
                  <a:srgbClr val="00B4CE"/>
                </a:solidFill>
              </a:rPr>
              <a:t> Data Preprocessing?</a:t>
            </a:r>
            <a:endParaRPr b="1" i="0" sz="3200" u="none" cap="none" strike="noStrike">
              <a:solidFill>
                <a:srgbClr val="00B4C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0" name="Google Shape;230;gec19034aaf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04413" y="3815375"/>
            <a:ext cx="5583165" cy="3042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ec19034aaf_0_10"/>
          <p:cNvSpPr/>
          <p:nvPr/>
        </p:nvSpPr>
        <p:spPr>
          <a:xfrm>
            <a:off x="10845267" y="6328100"/>
            <a:ext cx="1095600" cy="530100"/>
          </a:xfrm>
          <a:prstGeom prst="round2SameRect">
            <a:avLst>
              <a:gd fmla="val 42852" name="adj1"/>
              <a:gd fmla="val 0" name="adj2"/>
            </a:avLst>
          </a:prstGeom>
          <a:solidFill>
            <a:srgbClr val="FFDA6E"/>
          </a:solidFill>
          <a:ln cap="flat" cmpd="sng" w="9525">
            <a:solidFill>
              <a:srgbClr val="FFDA6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gec19034aaf_0_10"/>
          <p:cNvSpPr txBox="1"/>
          <p:nvPr/>
        </p:nvSpPr>
        <p:spPr>
          <a:xfrm>
            <a:off x="10861633" y="6346900"/>
            <a:ext cx="1286700" cy="492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020"/>
              </a:srgbClr>
            </a:outerShdw>
          </a:effectLst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i="0" lang="en-JP" sz="16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Page 0</a:t>
            </a:r>
            <a:r>
              <a:rPr lang="en-JP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6</a:t>
            </a:r>
            <a:endParaRPr i="0" sz="16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37" name="Google Shape;237;gec19034aaf_0_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679358" y="363233"/>
            <a:ext cx="2221911" cy="64338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8" name="Google Shape;238;gec19034aaf_0_10"/>
          <p:cNvCxnSpPr/>
          <p:nvPr/>
        </p:nvCxnSpPr>
        <p:spPr>
          <a:xfrm flipH="1" rot="10800000">
            <a:off x="0" y="1207400"/>
            <a:ext cx="6342300" cy="12900"/>
          </a:xfrm>
          <a:prstGeom prst="straightConnector1">
            <a:avLst/>
          </a:prstGeom>
          <a:noFill/>
          <a:ln cap="flat" cmpd="sng" w="28575">
            <a:solidFill>
              <a:srgbClr val="00B4CE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39" name="Google Shape;239;gec19034aaf_0_10"/>
          <p:cNvSpPr txBox="1"/>
          <p:nvPr/>
        </p:nvSpPr>
        <p:spPr>
          <a:xfrm>
            <a:off x="609601" y="1817175"/>
            <a:ext cx="73131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JP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What we will do in the data cleaning:</a:t>
            </a:r>
            <a:endParaRPr b="1"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❖"/>
            </a:pPr>
            <a:r>
              <a:rPr lang="en-JP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Fill in missing values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❖"/>
            </a:pPr>
            <a:r>
              <a:rPr lang="en-JP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Eliminate noise data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❖"/>
            </a:pPr>
            <a:r>
              <a:rPr lang="en-JP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Identify or remove outliers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❖"/>
            </a:pPr>
            <a:r>
              <a:rPr lang="en-JP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Deal with inconsistencies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0" name="Google Shape;240;gec19034aaf_0_10"/>
          <p:cNvSpPr txBox="1"/>
          <p:nvPr/>
        </p:nvSpPr>
        <p:spPr>
          <a:xfrm>
            <a:off x="609600" y="580333"/>
            <a:ext cx="75513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lang="en-JP" sz="3200">
                <a:solidFill>
                  <a:srgbClr val="00B4CE"/>
                </a:solidFill>
              </a:rPr>
              <a:t>Data Cleaning</a:t>
            </a:r>
            <a:endParaRPr b="1" i="0" sz="3200" u="none" cap="none" strike="noStrike">
              <a:solidFill>
                <a:srgbClr val="00B4C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1" name="Google Shape;241;gec19034aaf_0_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00825" y="1907588"/>
            <a:ext cx="4198513" cy="3042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B4CE"/>
        </a:solidFill>
      </p:bgPr>
    </p:bg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ea621aff91_0_0"/>
          <p:cNvSpPr txBox="1"/>
          <p:nvPr/>
        </p:nvSpPr>
        <p:spPr>
          <a:xfrm>
            <a:off x="4103400" y="3049400"/>
            <a:ext cx="39852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b="1" i="0" lang="en-JP" sz="3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Quiz Session</a:t>
            </a:r>
            <a:endParaRPr b="1" i="0" sz="33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7" name="Google Shape;247;gea621aff91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80189" y="3330892"/>
            <a:ext cx="6673633" cy="1550700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gea621aff91_0_0"/>
          <p:cNvSpPr/>
          <p:nvPr/>
        </p:nvSpPr>
        <p:spPr>
          <a:xfrm>
            <a:off x="10845267" y="6328100"/>
            <a:ext cx="1095600" cy="530100"/>
          </a:xfrm>
          <a:prstGeom prst="round2SameRect">
            <a:avLst>
              <a:gd fmla="val 42852" name="adj1"/>
              <a:gd fmla="val 0" name="adj2"/>
            </a:avLst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gea621aff91_0_0"/>
          <p:cNvSpPr txBox="1"/>
          <p:nvPr/>
        </p:nvSpPr>
        <p:spPr>
          <a:xfrm>
            <a:off x="10861633" y="6346900"/>
            <a:ext cx="1286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B4CE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ea621aff91_0_52"/>
          <p:cNvSpPr/>
          <p:nvPr/>
        </p:nvSpPr>
        <p:spPr>
          <a:xfrm>
            <a:off x="10845267" y="6328100"/>
            <a:ext cx="1095600" cy="530100"/>
          </a:xfrm>
          <a:prstGeom prst="round2SameRect">
            <a:avLst>
              <a:gd fmla="val 42852" name="adj1"/>
              <a:gd fmla="val 0" name="adj2"/>
            </a:avLst>
          </a:prstGeom>
          <a:solidFill>
            <a:srgbClr val="FFDA6E"/>
          </a:solidFill>
          <a:ln cap="flat" cmpd="sng" w="9525">
            <a:solidFill>
              <a:srgbClr val="FFDA6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gea621aff91_0_52"/>
          <p:cNvSpPr txBox="1"/>
          <p:nvPr/>
        </p:nvSpPr>
        <p:spPr>
          <a:xfrm>
            <a:off x="10861633" y="6346900"/>
            <a:ext cx="1286700" cy="492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020"/>
              </a:srgbClr>
            </a:outerShdw>
          </a:effectLst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i="0" sz="16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56" name="Google Shape;256;gea621aff91_0_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679358" y="363233"/>
            <a:ext cx="2221911" cy="64338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7" name="Google Shape;257;gea621aff91_0_52"/>
          <p:cNvCxnSpPr/>
          <p:nvPr/>
        </p:nvCxnSpPr>
        <p:spPr>
          <a:xfrm flipH="1" rot="10800000">
            <a:off x="0" y="1206500"/>
            <a:ext cx="2235900" cy="13800"/>
          </a:xfrm>
          <a:prstGeom prst="straightConnector1">
            <a:avLst/>
          </a:prstGeom>
          <a:noFill/>
          <a:ln cap="flat" cmpd="sng" w="28575">
            <a:solidFill>
              <a:srgbClr val="00B4CE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8" name="Google Shape;258;gea621aff91_0_52"/>
          <p:cNvSpPr txBox="1"/>
          <p:nvPr/>
        </p:nvSpPr>
        <p:spPr>
          <a:xfrm>
            <a:off x="609600" y="580333"/>
            <a:ext cx="75513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lang="en-JP" sz="3200">
                <a:solidFill>
                  <a:srgbClr val="00B4CE"/>
                </a:solidFill>
              </a:rPr>
              <a:t>Quiz</a:t>
            </a:r>
            <a:endParaRPr b="1" i="0" sz="3200" u="none" cap="none" strike="noStrike">
              <a:solidFill>
                <a:srgbClr val="00B4C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9" name="Google Shape;259;gea621aff91_0_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73338" y="2625680"/>
            <a:ext cx="3623825" cy="1606625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gea621aff91_0_52"/>
          <p:cNvSpPr txBox="1"/>
          <p:nvPr/>
        </p:nvSpPr>
        <p:spPr>
          <a:xfrm>
            <a:off x="1424550" y="1747600"/>
            <a:ext cx="72237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JP" sz="2100">
                <a:latin typeface="Calibri"/>
                <a:ea typeface="Calibri"/>
                <a:cs typeface="Calibri"/>
                <a:sym typeface="Calibri"/>
              </a:rPr>
              <a:t>Write Syntax to find how many NaN data Per-Columns from the table below.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2020-08-30T14:14:28Z</dcterms:created>
  <dc:creator>Angga Muhammad</dc:creator>
</cp:coreProperties>
</file>